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67" r:id="rId3"/>
    <p:sldId id="263" r:id="rId4"/>
    <p:sldId id="258" r:id="rId5"/>
    <p:sldId id="264" r:id="rId6"/>
    <p:sldId id="265" r:id="rId7"/>
    <p:sldId id="262" r:id="rId8"/>
    <p:sldId id="268" r:id="rId9"/>
    <p:sldId id="269" r:id="rId10"/>
    <p:sldId id="270" r:id="rId11"/>
    <p:sldId id="271" r:id="rId12"/>
    <p:sldId id="257" r:id="rId13"/>
    <p:sldId id="272" r:id="rId14"/>
    <p:sldId id="276" r:id="rId15"/>
    <p:sldId id="273" r:id="rId16"/>
    <p:sldId id="274" r:id="rId17"/>
    <p:sldId id="275" r:id="rId18"/>
    <p:sldId id="279" r:id="rId19"/>
    <p:sldId id="281" r:id="rId20"/>
    <p:sldId id="280" r:id="rId21"/>
    <p:sldId id="277" r:id="rId22"/>
    <p:sldId id="278" r:id="rId23"/>
    <p:sldId id="26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dd Schmitt" initials="TS" lastIdx="2" clrIdx="0">
    <p:extLst>
      <p:ext uri="{19B8F6BF-5375-455C-9EA6-DF929625EA0E}">
        <p15:presenceInfo xmlns:p15="http://schemas.microsoft.com/office/powerpoint/2012/main" userId="S-1-5-21-1260938870-1849274697-851793857-38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8" d="100"/>
          <a:sy n="78" d="100"/>
        </p:scale>
        <p:origin x="67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16T00:20:31.564" idx="2">
    <p:pos x="10" y="10"/>
    <p:text>Years?</p:text>
    <p:extLst>
      <p:ext uri="{C676402C-5697-4E1C-873F-D02D1690AC5C}">
        <p15:threadingInfo xmlns:p15="http://schemas.microsoft.com/office/powerpoint/2012/main" timeZoneBias="360"/>
      </p:ext>
    </p:extLst>
  </p:cm>
</p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hyperlink" Target="https://toddcan.code.blog/" TargetMode="External"/><Relationship Id="rId1" Type="http://schemas.openxmlformats.org/officeDocument/2006/relationships/hyperlink" Target="https://www.linkedin.com/in/todd-schmitt-baa0a16" TargetMode="Externa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hyperlink" Target="https://www.linkedin.com/in/todd-schmitt-baa0a16" TargetMode="External"/><Relationship Id="rId7" Type="http://schemas.openxmlformats.org/officeDocument/2006/relationships/image" Target="../media/image15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hyperlink" Target="https://toddcan.code.blog/" TargetMode="External"/><Relationship Id="rId5" Type="http://schemas.openxmlformats.org/officeDocument/2006/relationships/image" Target="../media/image11.sv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DBA6A9-AB33-4F2E-A546-8E6893A1682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22F9893-7142-4600-B0A2-B084ABB2FFE4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1"/>
            </a:rPr>
            <a:t>https://www.linkedin.com/in/todd-schmitt-baa0a16</a:t>
          </a:r>
          <a:endParaRPr lang="en-US" dirty="0"/>
        </a:p>
      </dgm:t>
    </dgm:pt>
    <dgm:pt modelId="{1FC75032-A045-4891-B6F5-8D67AD931DD1}" type="parTrans" cxnId="{7084122C-348C-4855-8D27-4339876133FF}">
      <dgm:prSet/>
      <dgm:spPr/>
      <dgm:t>
        <a:bodyPr/>
        <a:lstStyle/>
        <a:p>
          <a:endParaRPr lang="en-US"/>
        </a:p>
      </dgm:t>
    </dgm:pt>
    <dgm:pt modelId="{60993A56-DD38-4993-9BB2-6EF89270A8B4}" type="sibTrans" cxnId="{7084122C-348C-4855-8D27-4339876133FF}">
      <dgm:prSet/>
      <dgm:spPr/>
      <dgm:t>
        <a:bodyPr/>
        <a:lstStyle/>
        <a:p>
          <a:endParaRPr lang="en-US"/>
        </a:p>
      </dgm:t>
    </dgm:pt>
    <dgm:pt modelId="{C6F7DC8C-0745-42BA-9807-CBCAC8FF2302}">
      <dgm:prSet/>
      <dgm:spPr/>
      <dgm:t>
        <a:bodyPr/>
        <a:lstStyle/>
        <a:p>
          <a:r>
            <a:rPr lang="en-US">
              <a:hlinkClick xmlns:r="http://schemas.openxmlformats.org/officeDocument/2006/relationships" r:id="rId2"/>
            </a:rPr>
            <a:t>https://toddcan.code.blog/</a:t>
          </a:r>
          <a:endParaRPr lang="en-US"/>
        </a:p>
      </dgm:t>
    </dgm:pt>
    <dgm:pt modelId="{EF5D8A20-10CF-4731-B244-7859AB652561}" type="parTrans" cxnId="{2B207698-FDF7-44C0-B6AB-AA86EF92F662}">
      <dgm:prSet/>
      <dgm:spPr/>
      <dgm:t>
        <a:bodyPr/>
        <a:lstStyle/>
        <a:p>
          <a:endParaRPr lang="en-US"/>
        </a:p>
      </dgm:t>
    </dgm:pt>
    <dgm:pt modelId="{472B8280-B6E1-4DE7-9350-34B6654C5987}" type="sibTrans" cxnId="{2B207698-FDF7-44C0-B6AB-AA86EF92F662}">
      <dgm:prSet/>
      <dgm:spPr/>
      <dgm:t>
        <a:bodyPr/>
        <a:lstStyle/>
        <a:p>
          <a:endParaRPr lang="en-US"/>
        </a:p>
      </dgm:t>
    </dgm:pt>
    <dgm:pt modelId="{849EAF5A-D759-4272-A357-0E8BEE2D004B}">
      <dgm:prSet/>
      <dgm:spPr/>
      <dgm:t>
        <a:bodyPr/>
        <a:lstStyle/>
        <a:p>
          <a:r>
            <a:rPr lang="en-US"/>
            <a:t>Todd.Schmitt@Centare.com</a:t>
          </a:r>
        </a:p>
      </dgm:t>
    </dgm:pt>
    <dgm:pt modelId="{02F5EBA1-A37C-4EEA-95E3-3E863988422E}" type="parTrans" cxnId="{6112B51B-6BEB-471F-97C7-A9FD448E61AD}">
      <dgm:prSet/>
      <dgm:spPr/>
      <dgm:t>
        <a:bodyPr/>
        <a:lstStyle/>
        <a:p>
          <a:endParaRPr lang="en-US"/>
        </a:p>
      </dgm:t>
    </dgm:pt>
    <dgm:pt modelId="{92EFA6FD-F59B-44C8-88AE-2A4D4341716F}" type="sibTrans" cxnId="{6112B51B-6BEB-471F-97C7-A9FD448E61AD}">
      <dgm:prSet/>
      <dgm:spPr/>
      <dgm:t>
        <a:bodyPr/>
        <a:lstStyle/>
        <a:p>
          <a:endParaRPr lang="en-US"/>
        </a:p>
      </dgm:t>
    </dgm:pt>
    <dgm:pt modelId="{3CD9F32C-581C-4D31-93CF-512D8882FA64}" type="pres">
      <dgm:prSet presAssocID="{65DBA6A9-AB33-4F2E-A546-8E6893A1682B}" presName="root" presStyleCnt="0">
        <dgm:presLayoutVars>
          <dgm:dir/>
          <dgm:resizeHandles val="exact"/>
        </dgm:presLayoutVars>
      </dgm:prSet>
      <dgm:spPr/>
    </dgm:pt>
    <dgm:pt modelId="{4B782222-2662-4500-A55F-AA31071E00A1}" type="pres">
      <dgm:prSet presAssocID="{222F9893-7142-4600-B0A2-B084ABB2FFE4}" presName="compNode" presStyleCnt="0"/>
      <dgm:spPr/>
    </dgm:pt>
    <dgm:pt modelId="{82BF01FC-8166-4636-BF75-E9F5CDD98B24}" type="pres">
      <dgm:prSet presAssocID="{222F9893-7142-4600-B0A2-B084ABB2FFE4}" presName="bgRect" presStyleLbl="bgShp" presStyleIdx="0" presStyleCnt="3"/>
      <dgm:spPr/>
    </dgm:pt>
    <dgm:pt modelId="{727F8ED4-42B4-4F29-B648-E1DE99AEC15B}" type="pres">
      <dgm:prSet presAssocID="{222F9893-7142-4600-B0A2-B084ABB2FFE4}" presName="iconRect" presStyleLbl="node1" presStyleIdx="0" presStyleCnt="3" custLinFactNeighborX="-13940" custLinFactNeighborY="22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9C483265-6A5D-47A2-8CDC-3ADCA9039715}" type="pres">
      <dgm:prSet presAssocID="{222F9893-7142-4600-B0A2-B084ABB2FFE4}" presName="spaceRect" presStyleCnt="0"/>
      <dgm:spPr/>
    </dgm:pt>
    <dgm:pt modelId="{8AFB924C-346A-45C0-A1F8-797F22BA16E8}" type="pres">
      <dgm:prSet presAssocID="{222F9893-7142-4600-B0A2-B084ABB2FFE4}" presName="parTx" presStyleLbl="revTx" presStyleIdx="0" presStyleCnt="3">
        <dgm:presLayoutVars>
          <dgm:chMax val="0"/>
          <dgm:chPref val="0"/>
        </dgm:presLayoutVars>
      </dgm:prSet>
      <dgm:spPr/>
    </dgm:pt>
    <dgm:pt modelId="{276DFCEC-5B0A-4204-92B6-4B324493C68D}" type="pres">
      <dgm:prSet presAssocID="{60993A56-DD38-4993-9BB2-6EF89270A8B4}" presName="sibTrans" presStyleCnt="0"/>
      <dgm:spPr/>
    </dgm:pt>
    <dgm:pt modelId="{35758613-E4EB-424B-B992-0441D3FD1099}" type="pres">
      <dgm:prSet presAssocID="{C6F7DC8C-0745-42BA-9807-CBCAC8FF2302}" presName="compNode" presStyleCnt="0"/>
      <dgm:spPr/>
    </dgm:pt>
    <dgm:pt modelId="{9F30ECC2-5020-4216-B04E-2128C412440C}" type="pres">
      <dgm:prSet presAssocID="{C6F7DC8C-0745-42BA-9807-CBCAC8FF2302}" presName="bgRect" presStyleLbl="bgShp" presStyleIdx="1" presStyleCnt="3"/>
      <dgm:spPr/>
    </dgm:pt>
    <dgm:pt modelId="{2A4C81C7-B819-4D4E-8F25-CC5BC4D1D65D}" type="pres">
      <dgm:prSet presAssocID="{C6F7DC8C-0745-42BA-9807-CBCAC8FF2302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with pin"/>
        </a:ext>
      </dgm:extLst>
    </dgm:pt>
    <dgm:pt modelId="{FC052B96-02E3-48F0-BB46-5FD031905E8C}" type="pres">
      <dgm:prSet presAssocID="{C6F7DC8C-0745-42BA-9807-CBCAC8FF2302}" presName="spaceRect" presStyleCnt="0"/>
      <dgm:spPr/>
    </dgm:pt>
    <dgm:pt modelId="{0A29B9F4-A6E3-4DCE-8DFD-F860EBD18E1B}" type="pres">
      <dgm:prSet presAssocID="{C6F7DC8C-0745-42BA-9807-CBCAC8FF2302}" presName="parTx" presStyleLbl="revTx" presStyleIdx="1" presStyleCnt="3">
        <dgm:presLayoutVars>
          <dgm:chMax val="0"/>
          <dgm:chPref val="0"/>
        </dgm:presLayoutVars>
      </dgm:prSet>
      <dgm:spPr/>
    </dgm:pt>
    <dgm:pt modelId="{40DB1D3A-2E6D-46AD-B9B8-5B5C5BC60514}" type="pres">
      <dgm:prSet presAssocID="{472B8280-B6E1-4DE7-9350-34B6654C5987}" presName="sibTrans" presStyleCnt="0"/>
      <dgm:spPr/>
    </dgm:pt>
    <dgm:pt modelId="{A36F65D4-DBBF-48E4-8F4B-32DE1DF51220}" type="pres">
      <dgm:prSet presAssocID="{849EAF5A-D759-4272-A357-0E8BEE2D004B}" presName="compNode" presStyleCnt="0"/>
      <dgm:spPr/>
    </dgm:pt>
    <dgm:pt modelId="{AEE98761-712A-401E-9FBF-3CF31D58F4B4}" type="pres">
      <dgm:prSet presAssocID="{849EAF5A-D759-4272-A357-0E8BEE2D004B}" presName="bgRect" presStyleLbl="bgShp" presStyleIdx="2" presStyleCnt="3" custLinFactNeighborX="68" custLinFactNeighborY="815"/>
      <dgm:spPr/>
    </dgm:pt>
    <dgm:pt modelId="{27F5D076-43CA-48EC-A039-C3B05A9F85D3}" type="pres">
      <dgm:prSet presAssocID="{849EAF5A-D759-4272-A357-0E8BEE2D004B}" presName="iconRect" presStyleLbl="node1" presStyleIdx="2" presStyleCnt="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E6DD31C9-2C4D-44DA-9DA4-BB027BADEA08}" type="pres">
      <dgm:prSet presAssocID="{849EAF5A-D759-4272-A357-0E8BEE2D004B}" presName="spaceRect" presStyleCnt="0"/>
      <dgm:spPr/>
    </dgm:pt>
    <dgm:pt modelId="{458D6C67-E7CB-4CA9-9DEB-16F59FC514A1}" type="pres">
      <dgm:prSet presAssocID="{849EAF5A-D759-4272-A357-0E8BEE2D004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E3B5C19-135A-40F8-AD18-4AFC26F51209}" type="presOf" srcId="{222F9893-7142-4600-B0A2-B084ABB2FFE4}" destId="{8AFB924C-346A-45C0-A1F8-797F22BA16E8}" srcOrd="0" destOrd="0" presId="urn:microsoft.com/office/officeart/2018/2/layout/IconVerticalSolidList"/>
    <dgm:cxn modelId="{6112B51B-6BEB-471F-97C7-A9FD448E61AD}" srcId="{65DBA6A9-AB33-4F2E-A546-8E6893A1682B}" destId="{849EAF5A-D759-4272-A357-0E8BEE2D004B}" srcOrd="2" destOrd="0" parTransId="{02F5EBA1-A37C-4EEA-95E3-3E863988422E}" sibTransId="{92EFA6FD-F59B-44C8-88AE-2A4D4341716F}"/>
    <dgm:cxn modelId="{7084122C-348C-4855-8D27-4339876133FF}" srcId="{65DBA6A9-AB33-4F2E-A546-8E6893A1682B}" destId="{222F9893-7142-4600-B0A2-B084ABB2FFE4}" srcOrd="0" destOrd="0" parTransId="{1FC75032-A045-4891-B6F5-8D67AD931DD1}" sibTransId="{60993A56-DD38-4993-9BB2-6EF89270A8B4}"/>
    <dgm:cxn modelId="{69C04D64-0263-4D91-A5AF-A800DF6C5F86}" type="presOf" srcId="{65DBA6A9-AB33-4F2E-A546-8E6893A1682B}" destId="{3CD9F32C-581C-4D31-93CF-512D8882FA64}" srcOrd="0" destOrd="0" presId="urn:microsoft.com/office/officeart/2018/2/layout/IconVerticalSolidList"/>
    <dgm:cxn modelId="{A426746E-EDD0-493D-9F9B-EE8F1BB8C680}" type="presOf" srcId="{849EAF5A-D759-4272-A357-0E8BEE2D004B}" destId="{458D6C67-E7CB-4CA9-9DEB-16F59FC514A1}" srcOrd="0" destOrd="0" presId="urn:microsoft.com/office/officeart/2018/2/layout/IconVerticalSolidList"/>
    <dgm:cxn modelId="{2B207698-FDF7-44C0-B6AB-AA86EF92F662}" srcId="{65DBA6A9-AB33-4F2E-A546-8E6893A1682B}" destId="{C6F7DC8C-0745-42BA-9807-CBCAC8FF2302}" srcOrd="1" destOrd="0" parTransId="{EF5D8A20-10CF-4731-B244-7859AB652561}" sibTransId="{472B8280-B6E1-4DE7-9350-34B6654C5987}"/>
    <dgm:cxn modelId="{445548E7-3061-4970-81DF-93E194B8F80E}" type="presOf" srcId="{C6F7DC8C-0745-42BA-9807-CBCAC8FF2302}" destId="{0A29B9F4-A6E3-4DCE-8DFD-F860EBD18E1B}" srcOrd="0" destOrd="0" presId="urn:microsoft.com/office/officeart/2018/2/layout/IconVerticalSolidList"/>
    <dgm:cxn modelId="{1849E1B7-7014-445B-90A6-D56EAEE4AAC3}" type="presParOf" srcId="{3CD9F32C-581C-4D31-93CF-512D8882FA64}" destId="{4B782222-2662-4500-A55F-AA31071E00A1}" srcOrd="0" destOrd="0" presId="urn:microsoft.com/office/officeart/2018/2/layout/IconVerticalSolidList"/>
    <dgm:cxn modelId="{749D200D-5A69-496D-A315-5219FFDEE381}" type="presParOf" srcId="{4B782222-2662-4500-A55F-AA31071E00A1}" destId="{82BF01FC-8166-4636-BF75-E9F5CDD98B24}" srcOrd="0" destOrd="0" presId="urn:microsoft.com/office/officeart/2018/2/layout/IconVerticalSolidList"/>
    <dgm:cxn modelId="{661B69B7-F89E-4332-9BBC-15616B6AC106}" type="presParOf" srcId="{4B782222-2662-4500-A55F-AA31071E00A1}" destId="{727F8ED4-42B4-4F29-B648-E1DE99AEC15B}" srcOrd="1" destOrd="0" presId="urn:microsoft.com/office/officeart/2018/2/layout/IconVerticalSolidList"/>
    <dgm:cxn modelId="{B8357F10-0D9B-4E12-ACAB-16258631589D}" type="presParOf" srcId="{4B782222-2662-4500-A55F-AA31071E00A1}" destId="{9C483265-6A5D-47A2-8CDC-3ADCA9039715}" srcOrd="2" destOrd="0" presId="urn:microsoft.com/office/officeart/2018/2/layout/IconVerticalSolidList"/>
    <dgm:cxn modelId="{2DA28C1D-A470-4A05-B0E8-DE7A11CB38B9}" type="presParOf" srcId="{4B782222-2662-4500-A55F-AA31071E00A1}" destId="{8AFB924C-346A-45C0-A1F8-797F22BA16E8}" srcOrd="3" destOrd="0" presId="urn:microsoft.com/office/officeart/2018/2/layout/IconVerticalSolidList"/>
    <dgm:cxn modelId="{7C491A40-A0DE-49D3-84E9-93F745AE4F00}" type="presParOf" srcId="{3CD9F32C-581C-4D31-93CF-512D8882FA64}" destId="{276DFCEC-5B0A-4204-92B6-4B324493C68D}" srcOrd="1" destOrd="0" presId="urn:microsoft.com/office/officeart/2018/2/layout/IconVerticalSolidList"/>
    <dgm:cxn modelId="{35854A90-705E-4390-9F27-0376C386DE95}" type="presParOf" srcId="{3CD9F32C-581C-4D31-93CF-512D8882FA64}" destId="{35758613-E4EB-424B-B992-0441D3FD1099}" srcOrd="2" destOrd="0" presId="urn:microsoft.com/office/officeart/2018/2/layout/IconVerticalSolidList"/>
    <dgm:cxn modelId="{0ACF9F9D-3A1C-46DA-A8C3-D22168990D3F}" type="presParOf" srcId="{35758613-E4EB-424B-B992-0441D3FD1099}" destId="{9F30ECC2-5020-4216-B04E-2128C412440C}" srcOrd="0" destOrd="0" presId="urn:microsoft.com/office/officeart/2018/2/layout/IconVerticalSolidList"/>
    <dgm:cxn modelId="{0533D757-826A-4E28-83EB-7B2B143080FC}" type="presParOf" srcId="{35758613-E4EB-424B-B992-0441D3FD1099}" destId="{2A4C81C7-B819-4D4E-8F25-CC5BC4D1D65D}" srcOrd="1" destOrd="0" presId="urn:microsoft.com/office/officeart/2018/2/layout/IconVerticalSolidList"/>
    <dgm:cxn modelId="{84A820E7-1A7C-4C72-B33E-296DE41E89E6}" type="presParOf" srcId="{35758613-E4EB-424B-B992-0441D3FD1099}" destId="{FC052B96-02E3-48F0-BB46-5FD031905E8C}" srcOrd="2" destOrd="0" presId="urn:microsoft.com/office/officeart/2018/2/layout/IconVerticalSolidList"/>
    <dgm:cxn modelId="{115122C4-BFC2-4EF9-BDE1-8A6BE8C9B52E}" type="presParOf" srcId="{35758613-E4EB-424B-B992-0441D3FD1099}" destId="{0A29B9F4-A6E3-4DCE-8DFD-F860EBD18E1B}" srcOrd="3" destOrd="0" presId="urn:microsoft.com/office/officeart/2018/2/layout/IconVerticalSolidList"/>
    <dgm:cxn modelId="{51127E11-3337-4F1C-B0AD-6595C0E3F150}" type="presParOf" srcId="{3CD9F32C-581C-4D31-93CF-512D8882FA64}" destId="{40DB1D3A-2E6D-46AD-B9B8-5B5C5BC60514}" srcOrd="3" destOrd="0" presId="urn:microsoft.com/office/officeart/2018/2/layout/IconVerticalSolidList"/>
    <dgm:cxn modelId="{ABDCD219-79F4-455C-8C26-9C17A0CA515A}" type="presParOf" srcId="{3CD9F32C-581C-4D31-93CF-512D8882FA64}" destId="{A36F65D4-DBBF-48E4-8F4B-32DE1DF51220}" srcOrd="4" destOrd="0" presId="urn:microsoft.com/office/officeart/2018/2/layout/IconVerticalSolidList"/>
    <dgm:cxn modelId="{1EC41F8A-46B9-4538-880B-6648D596F709}" type="presParOf" srcId="{A36F65D4-DBBF-48E4-8F4B-32DE1DF51220}" destId="{AEE98761-712A-401E-9FBF-3CF31D58F4B4}" srcOrd="0" destOrd="0" presId="urn:microsoft.com/office/officeart/2018/2/layout/IconVerticalSolidList"/>
    <dgm:cxn modelId="{24CFDF40-D50E-4AC6-9E2D-5E9504F64568}" type="presParOf" srcId="{A36F65D4-DBBF-48E4-8F4B-32DE1DF51220}" destId="{27F5D076-43CA-48EC-A039-C3B05A9F85D3}" srcOrd="1" destOrd="0" presId="urn:microsoft.com/office/officeart/2018/2/layout/IconVerticalSolidList"/>
    <dgm:cxn modelId="{A1562F8E-545D-408B-ABAB-A446DDDCECBC}" type="presParOf" srcId="{A36F65D4-DBBF-48E4-8F4B-32DE1DF51220}" destId="{E6DD31C9-2C4D-44DA-9DA4-BB027BADEA08}" srcOrd="2" destOrd="0" presId="urn:microsoft.com/office/officeart/2018/2/layout/IconVerticalSolidList"/>
    <dgm:cxn modelId="{6A9F0D06-72D6-4C7A-989F-F185064BC08B}" type="presParOf" srcId="{A36F65D4-DBBF-48E4-8F4B-32DE1DF51220}" destId="{458D6C67-E7CB-4CA9-9DEB-16F59FC514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BF01FC-8166-4636-BF75-E9F5CDD98B24}">
      <dsp:nvSpPr>
        <dsp:cNvPr id="0" name=""/>
        <dsp:cNvSpPr/>
      </dsp:nvSpPr>
      <dsp:spPr>
        <a:xfrm>
          <a:off x="0" y="607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7F8ED4-42B4-4F29-B648-E1DE99AEC15B}">
      <dsp:nvSpPr>
        <dsp:cNvPr id="0" name=""/>
        <dsp:cNvSpPr/>
      </dsp:nvSpPr>
      <dsp:spPr>
        <a:xfrm>
          <a:off x="321218" y="322366"/>
          <a:ext cx="782314" cy="7823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FB924C-346A-45C0-A1F8-797F22BA16E8}">
      <dsp:nvSpPr>
        <dsp:cNvPr id="0" name=""/>
        <dsp:cNvSpPr/>
      </dsp:nvSpPr>
      <dsp:spPr>
        <a:xfrm>
          <a:off x="1642860" y="607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hlinkClick xmlns:r="http://schemas.openxmlformats.org/officeDocument/2006/relationships" r:id="rId3"/>
            </a:rPr>
            <a:t>https://www.linkedin.com/in/todd-schmitt-baa0a16</a:t>
          </a:r>
          <a:endParaRPr lang="en-US" sz="2200" kern="1200" dirty="0"/>
        </a:p>
      </dsp:txBody>
      <dsp:txXfrm>
        <a:off x="1642860" y="607"/>
        <a:ext cx="4985943" cy="1422390"/>
      </dsp:txXfrm>
    </dsp:sp>
    <dsp:sp modelId="{9F30ECC2-5020-4216-B04E-2128C412440C}">
      <dsp:nvSpPr>
        <dsp:cNvPr id="0" name=""/>
        <dsp:cNvSpPr/>
      </dsp:nvSpPr>
      <dsp:spPr>
        <a:xfrm>
          <a:off x="0" y="1778595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4C81C7-B819-4D4E-8F25-CC5BC4D1D65D}">
      <dsp:nvSpPr>
        <dsp:cNvPr id="0" name=""/>
        <dsp:cNvSpPr/>
      </dsp:nvSpPr>
      <dsp:spPr>
        <a:xfrm>
          <a:off x="430272" y="2098633"/>
          <a:ext cx="782314" cy="782314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29B9F4-A6E3-4DCE-8DFD-F860EBD18E1B}">
      <dsp:nvSpPr>
        <dsp:cNvPr id="0" name=""/>
        <dsp:cNvSpPr/>
      </dsp:nvSpPr>
      <dsp:spPr>
        <a:xfrm>
          <a:off x="1642860" y="1778595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hlinkClick xmlns:r="http://schemas.openxmlformats.org/officeDocument/2006/relationships" r:id="rId6"/>
            </a:rPr>
            <a:t>https://toddcan.code.blog/</a:t>
          </a:r>
          <a:endParaRPr lang="en-US" sz="2200" kern="1200"/>
        </a:p>
      </dsp:txBody>
      <dsp:txXfrm>
        <a:off x="1642860" y="1778595"/>
        <a:ext cx="4985943" cy="1422390"/>
      </dsp:txXfrm>
    </dsp:sp>
    <dsp:sp modelId="{AEE98761-712A-401E-9FBF-3CF31D58F4B4}">
      <dsp:nvSpPr>
        <dsp:cNvPr id="0" name=""/>
        <dsp:cNvSpPr/>
      </dsp:nvSpPr>
      <dsp:spPr>
        <a:xfrm>
          <a:off x="0" y="3557190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F5D076-43CA-48EC-A039-C3B05A9F85D3}">
      <dsp:nvSpPr>
        <dsp:cNvPr id="0" name=""/>
        <dsp:cNvSpPr/>
      </dsp:nvSpPr>
      <dsp:spPr>
        <a:xfrm>
          <a:off x="430272" y="3876620"/>
          <a:ext cx="782314" cy="78231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8D6C67-E7CB-4CA9-9DEB-16F59FC514A1}">
      <dsp:nvSpPr>
        <dsp:cNvPr id="0" name=""/>
        <dsp:cNvSpPr/>
      </dsp:nvSpPr>
      <dsp:spPr>
        <a:xfrm>
          <a:off x="1642860" y="3556583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Todd.Schmitt@Centare.com</a:t>
          </a:r>
        </a:p>
      </dsp:txBody>
      <dsp:txXfrm>
        <a:off x="1642860" y="3556583"/>
        <a:ext cx="4985943" cy="1422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23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61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201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0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876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74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84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67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573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1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5018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90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7201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717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4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48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2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p_revagar/23885510979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oikr.com/gaming/an-obsessed-computer-gamer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mespot.com/articles/this-is-how-much-the-witcher-3-cost-to-make/1100-6430409/" TargetMode="External"/><Relationship Id="rId7" Type="http://schemas.openxmlformats.org/officeDocument/2006/relationships/hyperlink" Target="https://en.wikipedia.org/wiki/Development_of_Deus_Ex" TargetMode="External"/><Relationship Id="rId2" Type="http://schemas.openxmlformats.org/officeDocument/2006/relationships/hyperlink" Target="http://www.gamechup.com/gta-5-dev-team-size-more-than-1000-manpower-dependent-on-game-detai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amasutra.com/view/news/258465/20_years_of_Fallout_Lessons_learned_shipping_games_in_the_wasteland.php" TargetMode="External"/><Relationship Id="rId5" Type="http://schemas.openxmlformats.org/officeDocument/2006/relationships/hyperlink" Target="http://www.gamasutra.com/view/news/259479/Classic_Postmortem_The_making_of_HalfLife_2.php" TargetMode="External"/><Relationship Id="rId4" Type="http://schemas.openxmlformats.org/officeDocument/2006/relationships/hyperlink" Target="http://www.edge-online.com/features/gdc-2012-how-bethesda-made-skyri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an4kent.wordpress.com/2013/06/09/opus-day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tackoverflow.com/questions/44096677/spring-mvc-and-three-tier-architectur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the-liberators/10-powerful-strategies-for-breaking-down-user-stories-in-scrum-with-cheatsheet-2cd9aae7d0eb" TargetMode="External"/><Relationship Id="rId2" Type="http://schemas.openxmlformats.org/officeDocument/2006/relationships/hyperlink" Target="http://www.pmpaul.com/happens-many-cooks-kitchen-team-siz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eadingagile.com/2018/02/applying-brooks-law/" TargetMode="External"/><Relationship Id="rId4" Type="http://schemas.openxmlformats.org/officeDocument/2006/relationships/hyperlink" Target="https://www.excella.com/insights/make-your-agile-user-stories-manageable-through-story-decomposition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4C8F6B-7316-43CA-9DB5-0624D5CFF6CD}"/>
              </a:ext>
            </a:extLst>
          </p:cNvPr>
          <p:cNvSpPr/>
          <p:nvPr/>
        </p:nvSpPr>
        <p:spPr>
          <a:xfrm>
            <a:off x="985969" y="4553712"/>
            <a:ext cx="8288032" cy="10963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Coding in Teams: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Divide and Conquer</a:t>
            </a:r>
          </a:p>
        </p:txBody>
      </p:sp>
      <p:pic>
        <p:nvPicPr>
          <p:cNvPr id="5" name="Picture 4" descr="A picture containing indoor, red, table, sitting&#10;&#10;Description automatically generated">
            <a:extLst>
              <a:ext uri="{FF2B5EF4-FFF2-40B4-BE49-F238E27FC236}">
                <a16:creationId xmlns:a16="http://schemas.microsoft.com/office/drawing/2014/main" id="{AC508B16-DF25-4BDB-9008-DD20F9F68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58486" y="934222"/>
            <a:ext cx="4942996" cy="32994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B8E98D-F14E-49E9-BEDC-A340182EDCAC}"/>
              </a:ext>
            </a:extLst>
          </p:cNvPr>
          <p:cNvSpPr/>
          <p:nvPr/>
        </p:nvSpPr>
        <p:spPr>
          <a:xfrm>
            <a:off x="0" y="5780782"/>
            <a:ext cx="34090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Todd Schmitt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Senior Software Consultant at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Centare</a:t>
            </a:r>
          </a:p>
        </p:txBody>
      </p:sp>
    </p:spTree>
    <p:extLst>
      <p:ext uri="{BB962C8B-B14F-4D97-AF65-F5344CB8AC3E}">
        <p14:creationId xmlns:p14="http://schemas.microsoft.com/office/powerpoint/2010/main" val="351849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441B9-C87D-4CA7-A1AD-26534485C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en-US" sz="2000" dirty="0"/>
              <a:t>Questions</a:t>
            </a:r>
          </a:p>
          <a:p>
            <a:pPr lvl="1"/>
            <a:r>
              <a:rPr lang="en-US" sz="2000" dirty="0"/>
              <a:t>Why is this a big deal?</a:t>
            </a:r>
          </a:p>
          <a:p>
            <a:pPr lvl="1"/>
            <a:r>
              <a:rPr lang="en-US" sz="2000" dirty="0"/>
              <a:t>What does the team look like?</a:t>
            </a:r>
          </a:p>
          <a:p>
            <a:pPr lvl="1"/>
            <a:r>
              <a:rPr lang="en-US" sz="2000" dirty="0"/>
              <a:t>How do I slice the work?</a:t>
            </a:r>
          </a:p>
          <a:p>
            <a:pPr lvl="1"/>
            <a:r>
              <a:rPr lang="en-US" sz="2000" dirty="0"/>
              <a:t>What does it look like in practice?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13419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CC332BD-E0DE-462F-9207-9703DCB05D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52700" y="163392"/>
            <a:ext cx="5564371" cy="550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25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191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6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7" name="Isosceles Triangle 196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8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9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0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1" name="Isosceles Triangle 200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2" name="Isosceles Triangle 201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984B9C9-CFE5-4B72-9421-E0AB342D2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38" y="5265239"/>
            <a:ext cx="8288032" cy="1096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Mario Game Team Sizes</a:t>
            </a:r>
          </a:p>
        </p:txBody>
      </p:sp>
      <p:pic>
        <p:nvPicPr>
          <p:cNvPr id="1026" name="Picture 2" descr="Team Size">
            <a:extLst>
              <a:ext uri="{FF2B5EF4-FFF2-40B4-BE49-F238E27FC236}">
                <a16:creationId xmlns:a16="http://schemas.microsoft.com/office/drawing/2014/main" id="{9F9E4DCB-D085-413C-BC51-D35C47EEF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6" b="8900"/>
          <a:stretch/>
        </p:blipFill>
        <p:spPr bwMode="auto">
          <a:xfrm>
            <a:off x="911955" y="21737"/>
            <a:ext cx="8288032" cy="543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A733BF-47D0-49BC-9AF9-3B7B52B788BF}"/>
              </a:ext>
            </a:extLst>
          </p:cNvPr>
          <p:cNvSpPr txBox="1"/>
          <p:nvPr/>
        </p:nvSpPr>
        <p:spPr>
          <a:xfrm>
            <a:off x="1008249" y="5286790"/>
            <a:ext cx="567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1983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09CE48-D414-417D-99A2-17CE74D4D1FF}"/>
              </a:ext>
            </a:extLst>
          </p:cNvPr>
          <p:cNvSpPr txBox="1"/>
          <p:nvPr/>
        </p:nvSpPr>
        <p:spPr>
          <a:xfrm>
            <a:off x="6854207" y="5286790"/>
            <a:ext cx="567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3556967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8AE58B5-1950-4739-8D3A-F20762B55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More Team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ACCB6-2979-44F6-B4B5-D17F98108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Grand Theft Auto 5 (2013) – 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Team size of ~ 1000</a:t>
            </a:r>
            <a:endParaRPr lang="en-US" dirty="0"/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Witcher 3: The Wild Hunt (2015) – 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~240 in-house staff, and 1000 around the world</a:t>
            </a:r>
            <a:endParaRPr lang="en-US" dirty="0"/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The Elder Scrolls V: Skyrim (2011) – 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100</a:t>
            </a:r>
            <a:endParaRPr lang="en-US" dirty="0"/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Half Life 2 (2004) – 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</a:t>
            </a:r>
            <a:r>
              <a:rPr lang="en-US" dirty="0"/>
              <a:t> (Note: Valve as a company has ~ 300 employees)</a:t>
            </a:r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Fallout  (1997) –  </a:t>
            </a:r>
            <a:r>
              <a:rPr lang="en-US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30</a:t>
            </a:r>
            <a:endParaRPr lang="en-US" dirty="0"/>
          </a:p>
          <a:p>
            <a:pPr fontAlgn="base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/>
              <a:t>Deus Ex (2000) – </a:t>
            </a:r>
            <a:r>
              <a:rPr lang="en-US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</a:t>
            </a:r>
            <a:endParaRPr lang="en-US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07699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F26622-F79B-4D85-81B4-2B41AA15C2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" r="1" b="1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091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9EDD65-B165-438A-81D5-292AE6C97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334" y="741680"/>
            <a:ext cx="8094134" cy="2540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Face-to-face conversations are the heart and soul of agile projects. Agile meetings provide a format for communicating in a face-to-face environment. 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858D95-A51D-4C5F-8FEB-3175F1322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7666" y="3429000"/>
            <a:ext cx="8596668" cy="1570962"/>
          </a:xfrm>
        </p:spPr>
        <p:txBody>
          <a:bodyPr/>
          <a:lstStyle/>
          <a:p>
            <a:r>
              <a:rPr lang="en-US" dirty="0"/>
              <a:t>Mark C. Layton, Author of ‘Agile Project Management for Dummies’</a:t>
            </a:r>
          </a:p>
        </p:txBody>
      </p:sp>
    </p:spTree>
    <p:extLst>
      <p:ext uri="{BB962C8B-B14F-4D97-AF65-F5344CB8AC3E}">
        <p14:creationId xmlns:p14="http://schemas.microsoft.com/office/powerpoint/2010/main" val="3015280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2" name="Group 70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53" name="Rectangle 8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4" name="Group 8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55" name="Rectangle 9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FB69AEC-BCD3-4935-97FC-5C99C02CED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169"/>
          <a:stretch/>
        </p:blipFill>
        <p:spPr bwMode="auto">
          <a:xfrm>
            <a:off x="568452" y="571500"/>
            <a:ext cx="110550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86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3C92F-3C64-42DF-A464-BBEBEF1C8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Stories/PBIs/Tasks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22757-B591-4867-97EF-13A3D8CFE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Captures requirements for the system that you’re building.</a:t>
            </a:r>
          </a:p>
          <a:p>
            <a:r>
              <a:rPr lang="en-US" dirty="0"/>
              <a:t>Have different names depending on the development framework.</a:t>
            </a:r>
          </a:p>
        </p:txBody>
      </p:sp>
    </p:spTree>
    <p:extLst>
      <p:ext uri="{BB962C8B-B14F-4D97-AF65-F5344CB8AC3E}">
        <p14:creationId xmlns:p14="http://schemas.microsoft.com/office/powerpoint/2010/main" val="582056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8F7E-AAD4-410C-99D2-A2FF0840A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break down Stories?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71000-0F37-47EE-9A1D-44BDE96FE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whole parts done each sprint</a:t>
            </a:r>
          </a:p>
          <a:p>
            <a:r>
              <a:rPr lang="en-US" dirty="0"/>
              <a:t>More efficient for team</a:t>
            </a:r>
          </a:p>
          <a:p>
            <a:r>
              <a:rPr lang="en-US" dirty="0"/>
              <a:t>Less roadblocks</a:t>
            </a:r>
          </a:p>
          <a:p>
            <a:r>
              <a:rPr lang="en-US" dirty="0"/>
              <a:t>Demo early</a:t>
            </a:r>
          </a:p>
          <a:p>
            <a:r>
              <a:rPr lang="en-US" dirty="0"/>
              <a:t>Allows prioritization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63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0FCD0-BEF8-4B41-9A9F-65F8FFE4D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to break down Stories when: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37AC-AC78-4938-B4F6-39CB2F834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is carrying over from sprints</a:t>
            </a:r>
          </a:p>
          <a:p>
            <a:r>
              <a:rPr lang="en-US" dirty="0"/>
              <a:t>Stories don’t close because of roadblocks</a:t>
            </a:r>
          </a:p>
          <a:p>
            <a:r>
              <a:rPr lang="en-US" dirty="0"/>
              <a:t>Some team members starved for work</a:t>
            </a:r>
          </a:p>
          <a:p>
            <a:r>
              <a:rPr lang="en-US" dirty="0"/>
              <a:t>PO doesn’t see changes until all work complete</a:t>
            </a:r>
          </a:p>
        </p:txBody>
      </p:sp>
    </p:spTree>
    <p:extLst>
      <p:ext uri="{BB962C8B-B14F-4D97-AF65-F5344CB8AC3E}">
        <p14:creationId xmlns:p14="http://schemas.microsoft.com/office/powerpoint/2010/main" val="3000440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icture 4" descr="A piece of cake&#10;&#10;Description automatically generated">
            <a:extLst>
              <a:ext uri="{FF2B5EF4-FFF2-40B4-BE49-F238E27FC236}">
                <a16:creationId xmlns:a16="http://schemas.microsoft.com/office/drawing/2014/main" id="{9B92A87D-CB38-4467-A8BD-CAA699CE75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9091" r="10609" b="3"/>
          <a:stretch/>
        </p:blipFill>
        <p:spPr>
          <a:xfrm>
            <a:off x="20" y="-1"/>
            <a:ext cx="5394940" cy="6858001"/>
          </a:xfrm>
          <a:custGeom>
            <a:avLst/>
            <a:gdLst>
              <a:gd name="connsiteX0" fmla="*/ 842596 w 5394960"/>
              <a:gd name="connsiteY0" fmla="*/ 0 h 6858000"/>
              <a:gd name="connsiteX1" fmla="*/ 5394960 w 5394960"/>
              <a:gd name="connsiteY1" fmla="*/ 0 h 6858000"/>
              <a:gd name="connsiteX2" fmla="*/ 5394960 w 5394960"/>
              <a:gd name="connsiteY2" fmla="*/ 21851 h 6858000"/>
              <a:gd name="connsiteX3" fmla="*/ 4365943 w 5394960"/>
              <a:gd name="connsiteY3" fmla="*/ 6858000 h 6858000"/>
              <a:gd name="connsiteX4" fmla="*/ 0 w 5394960"/>
              <a:gd name="connsiteY4" fmla="*/ 6858000 h 6858000"/>
              <a:gd name="connsiteX5" fmla="*/ 0 w 5394960"/>
              <a:gd name="connsiteY5" fmla="*/ 5666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280177-4369-4456-8EFB-057686020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600"/>
              <a:t>Decomposing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74ACD-5151-407B-89CA-D9AEECAB4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0563" y="4050833"/>
            <a:ext cx="3893440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Breaking stories into smaller slices</a:t>
            </a:r>
          </a:p>
        </p:txBody>
      </p:sp>
    </p:spTree>
    <p:extLst>
      <p:ext uri="{BB962C8B-B14F-4D97-AF65-F5344CB8AC3E}">
        <p14:creationId xmlns:p14="http://schemas.microsoft.com/office/powerpoint/2010/main" val="2451369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B231A-D1E6-4874-B31E-F066C8F28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n-US"/>
              <a:t>Horizontal breakdown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9FA938-9358-44EC-A02C-2CB9D0FD4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9796" y="2160589"/>
            <a:ext cx="6066243" cy="21383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69511-5A50-4723-8ECD-46C5F3760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39" y="2160589"/>
            <a:ext cx="2927185" cy="3880773"/>
          </a:xfrm>
        </p:spPr>
        <p:txBody>
          <a:bodyPr>
            <a:normAutofit/>
          </a:bodyPr>
          <a:lstStyle/>
          <a:p>
            <a:r>
              <a:rPr lang="en-US" sz="1500" dirty="0"/>
              <a:t>Horizontal break-down: Involves breaking down stories by the kind of work that needs to be done, or the layers or components that are involved.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180310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285E1-3B1F-4805-8296-794CFF620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Slices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A3A52-7835-4D5A-8CD7-424AF6C2B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Bad:</a:t>
            </a:r>
          </a:p>
          <a:p>
            <a:pPr lvl="1"/>
            <a:r>
              <a:rPr lang="en-US" dirty="0"/>
              <a:t>Bottlenecks</a:t>
            </a:r>
          </a:p>
          <a:p>
            <a:pPr lvl="1"/>
            <a:r>
              <a:rPr lang="en-US" dirty="0"/>
              <a:t>Getting out of sync</a:t>
            </a:r>
          </a:p>
          <a:p>
            <a:pPr lvl="1"/>
            <a:r>
              <a:rPr lang="en-US" dirty="0"/>
              <a:t>Hard to demo</a:t>
            </a:r>
          </a:p>
          <a:p>
            <a:pPr lvl="1"/>
            <a:r>
              <a:rPr lang="en-US" dirty="0"/>
              <a:t>Requires people to have foresight</a:t>
            </a:r>
          </a:p>
          <a:p>
            <a:pPr lvl="1"/>
            <a:endParaRPr lang="en-US" dirty="0"/>
          </a:p>
          <a:p>
            <a:r>
              <a:rPr lang="en-US" dirty="0"/>
              <a:t>The Good:</a:t>
            </a:r>
          </a:p>
          <a:p>
            <a:pPr lvl="1"/>
            <a:r>
              <a:rPr lang="en-US" dirty="0"/>
              <a:t>Decreased training for specialist areas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043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27E12-535E-4C95-A60B-BB58DA6A8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breakdown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4E672-B630-48FF-AD0D-EF70D5EDD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Vertical break-down: user stories are broken down into smaller user stories (instead of technical tasks). If user stories are broken down vertically, they are broken down in such a way that smaller items still result in working, demonstrable, software.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910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C6469-5BD2-4F72-9D00-D85489976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CRUD Breakdown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DC084-8411-494F-B57D-C0140E40F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032" y="1572419"/>
            <a:ext cx="2944755" cy="510670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As an online shopper…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E5BE85-CF53-4632-9708-58DFC8C3DC4A}"/>
              </a:ext>
            </a:extLst>
          </p:cNvPr>
          <p:cNvSpPr txBox="1">
            <a:spLocks/>
          </p:cNvSpPr>
          <p:nvPr/>
        </p:nvSpPr>
        <p:spPr>
          <a:xfrm>
            <a:off x="829734" y="2806262"/>
            <a:ext cx="2944755" cy="155027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/>
              <a:t>As an online shopper I want to manage my user profile so I can view and update my  account details and settings.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BDAC7E-C7FD-4196-9993-7FDC11E46348}"/>
              </a:ext>
            </a:extLst>
          </p:cNvPr>
          <p:cNvSpPr txBox="1">
            <a:spLocks/>
          </p:cNvSpPr>
          <p:nvPr/>
        </p:nvSpPr>
        <p:spPr>
          <a:xfrm>
            <a:off x="6396032" y="2382549"/>
            <a:ext cx="2944755" cy="51067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want to be able to create a new account.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206357-61A6-4183-8F73-E5F418FA8458}"/>
              </a:ext>
            </a:extLst>
          </p:cNvPr>
          <p:cNvSpPr txBox="1">
            <a:spLocks/>
          </p:cNvSpPr>
          <p:nvPr/>
        </p:nvSpPr>
        <p:spPr>
          <a:xfrm>
            <a:off x="6396032" y="3225630"/>
            <a:ext cx="2944755" cy="51067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want to view my account details.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DE79559-E50A-41CD-90C3-B7689A0B74F3}"/>
              </a:ext>
            </a:extLst>
          </p:cNvPr>
          <p:cNvSpPr txBox="1">
            <a:spLocks/>
          </p:cNvSpPr>
          <p:nvPr/>
        </p:nvSpPr>
        <p:spPr>
          <a:xfrm>
            <a:off x="6396031" y="4103703"/>
            <a:ext cx="2944755" cy="51067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want to update my account details.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5FB97BF-91EB-4780-B5E6-FA7099978DFF}"/>
              </a:ext>
            </a:extLst>
          </p:cNvPr>
          <p:cNvSpPr txBox="1">
            <a:spLocks/>
          </p:cNvSpPr>
          <p:nvPr/>
        </p:nvSpPr>
        <p:spPr>
          <a:xfrm>
            <a:off x="6396031" y="5058853"/>
            <a:ext cx="2944755" cy="51067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want to cancel my account.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5A4EAEB-2214-4774-9B16-D8834DD59833}"/>
              </a:ext>
            </a:extLst>
          </p:cNvPr>
          <p:cNvSpPr/>
          <p:nvPr/>
        </p:nvSpPr>
        <p:spPr>
          <a:xfrm>
            <a:off x="4145872" y="2877474"/>
            <a:ext cx="1950128" cy="11030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32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C6469-5BD2-4F72-9D00-D85489976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Business Rules Breakdown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DC084-8411-494F-B57D-C0140E40F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032" y="1572419"/>
            <a:ext cx="2944755" cy="510670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As a customer…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E5BE85-CF53-4632-9708-58DFC8C3DC4A}"/>
              </a:ext>
            </a:extLst>
          </p:cNvPr>
          <p:cNvSpPr txBox="1">
            <a:spLocks/>
          </p:cNvSpPr>
          <p:nvPr/>
        </p:nvSpPr>
        <p:spPr>
          <a:xfrm>
            <a:off x="829734" y="2806262"/>
            <a:ext cx="2944755" cy="155027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As a customer I can purchase goods only if I’m an adult.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BDAC7E-C7FD-4196-9993-7FDC11E46348}"/>
              </a:ext>
            </a:extLst>
          </p:cNvPr>
          <p:cNvSpPr txBox="1">
            <a:spLocks/>
          </p:cNvSpPr>
          <p:nvPr/>
        </p:nvSpPr>
        <p:spPr>
          <a:xfrm>
            <a:off x="6396032" y="2382548"/>
            <a:ext cx="2944755" cy="66335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want to be able to input a driver’s license number to complete a purchase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206357-61A6-4183-8F73-E5F418FA8458}"/>
              </a:ext>
            </a:extLst>
          </p:cNvPr>
          <p:cNvSpPr txBox="1">
            <a:spLocks/>
          </p:cNvSpPr>
          <p:nvPr/>
        </p:nvSpPr>
        <p:spPr>
          <a:xfrm>
            <a:off x="6396032" y="3225630"/>
            <a:ext cx="2944755" cy="66335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want to be able to provide a credit card number to complete a purchase.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DE79559-E50A-41CD-90C3-B7689A0B74F3}"/>
              </a:ext>
            </a:extLst>
          </p:cNvPr>
          <p:cNvSpPr txBox="1">
            <a:spLocks/>
          </p:cNvSpPr>
          <p:nvPr/>
        </p:nvSpPr>
        <p:spPr>
          <a:xfrm>
            <a:off x="6396031" y="4103703"/>
            <a:ext cx="2944755" cy="66335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can opt not to provide proof of age and my order will be cancelled.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5A4EAEB-2214-4774-9B16-D8834DD59833}"/>
              </a:ext>
            </a:extLst>
          </p:cNvPr>
          <p:cNvSpPr/>
          <p:nvPr/>
        </p:nvSpPr>
        <p:spPr>
          <a:xfrm>
            <a:off x="4145872" y="2877474"/>
            <a:ext cx="1950128" cy="11030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98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C6469-5BD2-4F72-9D00-D85489976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Data Types/ Parameters Breakdown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DC084-8411-494F-B57D-C0140E40F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032" y="1572419"/>
            <a:ext cx="2944755" cy="510670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As a customer…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E5BE85-CF53-4632-9708-58DFC8C3DC4A}"/>
              </a:ext>
            </a:extLst>
          </p:cNvPr>
          <p:cNvSpPr txBox="1">
            <a:spLocks/>
          </p:cNvSpPr>
          <p:nvPr/>
        </p:nvSpPr>
        <p:spPr>
          <a:xfrm>
            <a:off x="829734" y="2806262"/>
            <a:ext cx="2944755" cy="155027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As a customer I can search for products so that I can view and order them.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BDAC7E-C7FD-4196-9993-7FDC11E46348}"/>
              </a:ext>
            </a:extLst>
          </p:cNvPr>
          <p:cNvSpPr txBox="1">
            <a:spLocks/>
          </p:cNvSpPr>
          <p:nvPr/>
        </p:nvSpPr>
        <p:spPr>
          <a:xfrm>
            <a:off x="6396032" y="2382548"/>
            <a:ext cx="2944755" cy="66335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can search for products by the product number.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206357-61A6-4183-8F73-E5F418FA8458}"/>
              </a:ext>
            </a:extLst>
          </p:cNvPr>
          <p:cNvSpPr txBox="1">
            <a:spLocks/>
          </p:cNvSpPr>
          <p:nvPr/>
        </p:nvSpPr>
        <p:spPr>
          <a:xfrm>
            <a:off x="6396032" y="3225630"/>
            <a:ext cx="2944755" cy="66335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can search for products by a price range.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DE79559-E50A-41CD-90C3-B7689A0B74F3}"/>
              </a:ext>
            </a:extLst>
          </p:cNvPr>
          <p:cNvSpPr txBox="1">
            <a:spLocks/>
          </p:cNvSpPr>
          <p:nvPr/>
        </p:nvSpPr>
        <p:spPr>
          <a:xfrm>
            <a:off x="6396031" y="4103703"/>
            <a:ext cx="2944755" cy="66335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can search for products available with free shipping.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5A4EAEB-2214-4774-9B16-D8834DD59833}"/>
              </a:ext>
            </a:extLst>
          </p:cNvPr>
          <p:cNvSpPr/>
          <p:nvPr/>
        </p:nvSpPr>
        <p:spPr>
          <a:xfrm>
            <a:off x="4145872" y="2877474"/>
            <a:ext cx="1950128" cy="11030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9623718-1650-45CD-BBDF-6771571F5A17}"/>
              </a:ext>
            </a:extLst>
          </p:cNvPr>
          <p:cNvSpPr txBox="1">
            <a:spLocks/>
          </p:cNvSpPr>
          <p:nvPr/>
        </p:nvSpPr>
        <p:spPr>
          <a:xfrm>
            <a:off x="6396031" y="5066521"/>
            <a:ext cx="2944755" cy="66335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can search for products by size.</a:t>
            </a:r>
          </a:p>
        </p:txBody>
      </p:sp>
    </p:spTree>
    <p:extLst>
      <p:ext uri="{BB962C8B-B14F-4D97-AF65-F5344CB8AC3E}">
        <p14:creationId xmlns:p14="http://schemas.microsoft.com/office/powerpoint/2010/main" val="2879366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C6469-5BD2-4F72-9D00-D85489976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Test Cases Breakdown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DC084-8411-494F-B57D-C0140E40F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032" y="1572419"/>
            <a:ext cx="2944755" cy="510670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As a manager…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E5BE85-CF53-4632-9708-58DFC8C3DC4A}"/>
              </a:ext>
            </a:extLst>
          </p:cNvPr>
          <p:cNvSpPr txBox="1">
            <a:spLocks/>
          </p:cNvSpPr>
          <p:nvPr/>
        </p:nvSpPr>
        <p:spPr>
          <a:xfrm>
            <a:off x="829734" y="2806262"/>
            <a:ext cx="2944755" cy="155027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As a manager I can assign workers to shifts so I can fill all available shifts.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BDAC7E-C7FD-4196-9993-7FDC11E46348}"/>
              </a:ext>
            </a:extLst>
          </p:cNvPr>
          <p:cNvSpPr txBox="1">
            <a:spLocks/>
          </p:cNvSpPr>
          <p:nvPr/>
        </p:nvSpPr>
        <p:spPr>
          <a:xfrm>
            <a:off x="6396032" y="2382548"/>
            <a:ext cx="2944755" cy="66335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can assign employees to one or more shifts in a day.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206357-61A6-4183-8F73-E5F418FA8458}"/>
              </a:ext>
            </a:extLst>
          </p:cNvPr>
          <p:cNvSpPr txBox="1">
            <a:spLocks/>
          </p:cNvSpPr>
          <p:nvPr/>
        </p:nvSpPr>
        <p:spPr>
          <a:xfrm>
            <a:off x="6396032" y="3225630"/>
            <a:ext cx="2944755" cy="66335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cannot assign an employee two overlapping shifts.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DE79559-E50A-41CD-90C3-B7689A0B74F3}"/>
              </a:ext>
            </a:extLst>
          </p:cNvPr>
          <p:cNvSpPr txBox="1">
            <a:spLocks/>
          </p:cNvSpPr>
          <p:nvPr/>
        </p:nvSpPr>
        <p:spPr>
          <a:xfrm>
            <a:off x="6396031" y="4103703"/>
            <a:ext cx="2944755" cy="66335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can assign multiple employees to the same task at one time.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5A4EAEB-2214-4774-9B16-D8834DD59833}"/>
              </a:ext>
            </a:extLst>
          </p:cNvPr>
          <p:cNvSpPr/>
          <p:nvPr/>
        </p:nvSpPr>
        <p:spPr>
          <a:xfrm>
            <a:off x="4145872" y="2877474"/>
            <a:ext cx="1950128" cy="11030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9623718-1650-45CD-BBDF-6771571F5A17}"/>
              </a:ext>
            </a:extLst>
          </p:cNvPr>
          <p:cNvSpPr txBox="1">
            <a:spLocks/>
          </p:cNvSpPr>
          <p:nvPr/>
        </p:nvSpPr>
        <p:spPr>
          <a:xfrm>
            <a:off x="6396031" y="5066521"/>
            <a:ext cx="2944755" cy="66335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dirty="0"/>
              <a:t>… I cannot assign employees who have an inactive status.</a:t>
            </a:r>
          </a:p>
        </p:txBody>
      </p:sp>
    </p:spTree>
    <p:extLst>
      <p:ext uri="{BB962C8B-B14F-4D97-AF65-F5344CB8AC3E}">
        <p14:creationId xmlns:p14="http://schemas.microsoft.com/office/powerpoint/2010/main" val="1756378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FD3FB-2A5D-4062-91A1-21304F59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a specification instead of a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B8ECF-84EF-4C3B-9D64-035549C0E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Specification:</a:t>
            </a:r>
          </a:p>
          <a:p>
            <a:pPr lvl="1"/>
            <a:r>
              <a:rPr lang="en-US" dirty="0"/>
              <a:t>All page elements</a:t>
            </a:r>
          </a:p>
          <a:p>
            <a:pPr lvl="1"/>
            <a:r>
              <a:rPr lang="en-US" dirty="0"/>
              <a:t>Validation</a:t>
            </a:r>
          </a:p>
          <a:p>
            <a:pPr lvl="1"/>
            <a:r>
              <a:rPr lang="en-US" dirty="0"/>
              <a:t>Styling</a:t>
            </a:r>
          </a:p>
          <a:p>
            <a:pPr lvl="1"/>
            <a:r>
              <a:rPr lang="en-US" dirty="0"/>
              <a:t>Button behaviors</a:t>
            </a:r>
          </a:p>
          <a:p>
            <a:pPr lvl="1"/>
            <a:r>
              <a:rPr lang="en-US" dirty="0"/>
              <a:t>Non-standard UI behavior</a:t>
            </a:r>
          </a:p>
          <a:p>
            <a:pPr lvl="1"/>
            <a:r>
              <a:rPr lang="en-US" dirty="0"/>
              <a:t>Enabling and disabling elements</a:t>
            </a:r>
          </a:p>
        </p:txBody>
      </p:sp>
    </p:spTree>
    <p:extLst>
      <p:ext uri="{BB962C8B-B14F-4D97-AF65-F5344CB8AC3E}">
        <p14:creationId xmlns:p14="http://schemas.microsoft.com/office/powerpoint/2010/main" val="2324499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2EC49-2785-48D9-8E53-42F7DB224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Slices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03211-AC70-48E4-B939-D42DCEE79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Bad:</a:t>
            </a:r>
          </a:p>
          <a:p>
            <a:pPr lvl="1"/>
            <a:r>
              <a:rPr lang="en-US" dirty="0"/>
              <a:t>Developers have to know more technical domains</a:t>
            </a:r>
          </a:p>
          <a:p>
            <a:pPr lvl="1"/>
            <a:r>
              <a:rPr lang="en-US" dirty="0"/>
              <a:t>Requires different manager thinking</a:t>
            </a:r>
          </a:p>
          <a:p>
            <a:r>
              <a:rPr lang="en-US" dirty="0"/>
              <a:t>The Good:</a:t>
            </a:r>
          </a:p>
          <a:p>
            <a:pPr lvl="1"/>
            <a:r>
              <a:rPr lang="en-US" dirty="0"/>
              <a:t>Cross training</a:t>
            </a:r>
          </a:p>
          <a:p>
            <a:pPr lvl="1"/>
            <a:r>
              <a:rPr lang="en-US" dirty="0"/>
              <a:t>Sense of accomplishment</a:t>
            </a:r>
          </a:p>
          <a:p>
            <a:pPr lvl="1"/>
            <a:r>
              <a:rPr lang="en-US" dirty="0"/>
              <a:t>Stays in sync</a:t>
            </a:r>
          </a:p>
          <a:p>
            <a:pPr lvl="1"/>
            <a:r>
              <a:rPr lang="en-US" dirty="0"/>
              <a:t>Can demo and ship stories that are done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316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49DA8-A68A-43D7-9B8F-CB3C9DC9C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48EF1-9D50-40A8-9C3E-A496424AC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split tasks/features even in waterfall</a:t>
            </a:r>
          </a:p>
          <a:p>
            <a:r>
              <a:rPr lang="en-US" dirty="0"/>
              <a:t>Managers get benefits too</a:t>
            </a:r>
          </a:p>
          <a:p>
            <a:r>
              <a:rPr lang="en-US" dirty="0"/>
              <a:t>Use mocks to eliminate </a:t>
            </a:r>
          </a:p>
          <a:p>
            <a:r>
              <a:rPr lang="en-US" dirty="0"/>
              <a:t>Split when you have to, ahead of time</a:t>
            </a:r>
          </a:p>
          <a:p>
            <a:pPr lvl="1"/>
            <a:r>
              <a:rPr lang="en-US" dirty="0"/>
              <a:t>Process before sprint and during sprint as needed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771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0B93E-CBD4-40C6-912A-FCD3B739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62AC3-E1F7-4300-AFA4-4762E5955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http://www.pmpaul.com/happens-many-cooks-kitchen-team-size/</a:t>
            </a:r>
            <a:br>
              <a:rPr lang="en-US" dirty="0"/>
            </a:br>
            <a:endParaRPr lang="en-US" dirty="0"/>
          </a:p>
          <a:p>
            <a:r>
              <a:rPr lang="en-US" dirty="0">
                <a:hlinkClick r:id="rId3"/>
              </a:rPr>
              <a:t>https://medium.com/the-liberators/10-powerful-strategies-for-breaking-down-user-stories-in-scrum-with-cheatsheet-2cd9aae7d0eb</a:t>
            </a:r>
            <a:br>
              <a:rPr lang="en-US" dirty="0"/>
            </a:br>
            <a:endParaRPr lang="en-US" dirty="0"/>
          </a:p>
          <a:p>
            <a:r>
              <a:rPr lang="en-US" dirty="0">
                <a:hlinkClick r:id="rId4"/>
              </a:rPr>
              <a:t>https://www.excella.com/insights/make-your-agile-user-stories-manageable-through-story-decomposition</a:t>
            </a:r>
            <a:endParaRPr lang="en-US" dirty="0"/>
          </a:p>
          <a:p>
            <a:r>
              <a:rPr lang="en-US" dirty="0">
                <a:hlinkClick r:id="rId5"/>
              </a:rPr>
              <a:t>https://www.leadingagile.com/2018/02/applying-brooks-law/</a:t>
            </a:r>
            <a:endParaRPr lang="en-US" dirty="0"/>
          </a:p>
          <a:p>
            <a:r>
              <a:rPr lang="en-US" dirty="0"/>
              <a:t>https://nintendo-online.de/artikel/report/18111/inside-nintendo-47-das-super-mario-entwicklerteam-unter-der-lupe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474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207CAC-B0F7-4637-B86B-E64D95FC9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/>
              <a:t>Todd Schmitt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Content Placeholder 8">
            <a:extLst>
              <a:ext uri="{FF2B5EF4-FFF2-40B4-BE49-F238E27FC236}">
                <a16:creationId xmlns:a16="http://schemas.microsoft.com/office/drawing/2014/main" id="{80873193-5EEA-4263-BDF2-EFF3BDCC1D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975979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738030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697</Words>
  <Application>Microsoft Office PowerPoint</Application>
  <PresentationFormat>Widescreen</PresentationFormat>
  <Paragraphs>113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Roboto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Mario Game Team Sizes</vt:lpstr>
      <vt:lpstr>More Team Sizes</vt:lpstr>
      <vt:lpstr>PowerPoint Presentation</vt:lpstr>
      <vt:lpstr>Face-to-face conversations are the heart and soul of agile projects. Agile meetings provide a format for communicating in a face-to-face environment. </vt:lpstr>
      <vt:lpstr>PowerPoint Presentation</vt:lpstr>
      <vt:lpstr>Stories/PBIs/Tasks</vt:lpstr>
      <vt:lpstr>Why break down Stories?</vt:lpstr>
      <vt:lpstr>Need to break down Stories when:</vt:lpstr>
      <vt:lpstr>Decomposing Stories</vt:lpstr>
      <vt:lpstr>Horizontal breakdown</vt:lpstr>
      <vt:lpstr>Horizontal Slices</vt:lpstr>
      <vt:lpstr>Vertical breakdown</vt:lpstr>
      <vt:lpstr>CRUD Breakdown</vt:lpstr>
      <vt:lpstr>Business Rules Breakdown</vt:lpstr>
      <vt:lpstr>Data Types/ Parameters Breakdown</vt:lpstr>
      <vt:lpstr>Test Cases Breakdown</vt:lpstr>
      <vt:lpstr>Getting a specification instead of a story</vt:lpstr>
      <vt:lpstr>Vertical Slices</vt:lpstr>
      <vt:lpstr>Putting it Together</vt:lpstr>
      <vt:lpstr>Sources</vt:lpstr>
      <vt:lpstr>Todd Schmitt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Todd Schmitt</dc:creator>
  <cp:lastModifiedBy>Todd Schmitt</cp:lastModifiedBy>
  <cp:revision>5</cp:revision>
  <dcterms:created xsi:type="dcterms:W3CDTF">2019-11-16T06:14:23Z</dcterms:created>
  <dcterms:modified xsi:type="dcterms:W3CDTF">2019-11-16T19:59:57Z</dcterms:modified>
</cp:coreProperties>
</file>